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24"/>
  </p:notesMasterIdLst>
  <p:sldIdLst>
    <p:sldId id="464" r:id="rId16"/>
    <p:sldId id="459" r:id="rId17"/>
    <p:sldId id="455" r:id="rId18"/>
    <p:sldId id="457" r:id="rId19"/>
    <p:sldId id="462" r:id="rId20"/>
    <p:sldId id="460" r:id="rId21"/>
    <p:sldId id="463" r:id="rId22"/>
    <p:sldId id="465" r:id="rId23"/>
  </p:sldIdLst>
  <p:sldSz cx="9144000" cy="5143500" type="screen16x9"/>
  <p:notesSz cx="6797675" cy="9926638"/>
  <p:defaultTextStyle>
    <a:defPPr>
      <a:defRPr lang="en-US"/>
    </a:defPPr>
    <a:lvl1pPr marL="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FFC5C5"/>
    <a:srgbClr val="FFFFFF"/>
    <a:srgbClr val="99CCFF"/>
    <a:srgbClr val="CCCCFF"/>
    <a:srgbClr val="99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86935" autoAdjust="0"/>
  </p:normalViewPr>
  <p:slideViewPr>
    <p:cSldViewPr snapToGrid="0" snapToObjects="1">
      <p:cViewPr varScale="1">
        <p:scale>
          <a:sx n="98" d="100"/>
          <a:sy n="98" d="100"/>
        </p:scale>
        <p:origin x="-90" y="-642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7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62"/>
            <a:ext cx="5438140" cy="4466987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90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90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51585" indent="-28907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6285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8800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81313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43826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3006341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68856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31370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53506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53506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261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4815025"/>
            <a:ext cx="3049347" cy="129957"/>
          </a:xfrm>
          <a:prstGeom prst="rect">
            <a:avLst/>
          </a:prstGeom>
          <a:noFill/>
        </p:spPr>
        <p:txBody>
          <a:bodyPr lIns="52501" tIns="26250" rIns="52501" bIns="2625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4815026"/>
            <a:ext cx="3049347" cy="116735"/>
          </a:xfrm>
          <a:prstGeom prst="rect">
            <a:avLst/>
          </a:prstGeom>
          <a:noFill/>
        </p:spPr>
        <p:txBody>
          <a:bodyPr lIns="39407" tIns="19703" rIns="39407" bIns="19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99624" indent="-199624">
              <a:defRPr sz="1900"/>
            </a:lvl1pPr>
            <a:lvl2pPr marL="427492" indent="-163157">
              <a:defRPr sz="1900"/>
            </a:lvl2pPr>
            <a:lvl3pPr marL="656286" indent="-164983">
              <a:defRPr sz="1900"/>
            </a:lvl3pPr>
            <a:lvl4pPr marL="855912" indent="-133081">
              <a:defRPr sz="1900"/>
            </a:lvl4pPr>
            <a:lvl5pPr marL="1050065" indent="-128524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5010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010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1"/>
            <a:ext cx="708025" cy="275035"/>
          </a:xfrm>
        </p:spPr>
        <p:txBody>
          <a:bodyPr lIns="59918" tIns="29959" rIns="59918" bIns="29959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67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4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46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64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2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8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97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39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32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79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72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73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  <p:sldLayoutId id="2147483866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  <p:sldLayoutId id="2147483867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868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  <p:sldLayoutId id="2147483865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  <p:sldLayoutId id="2147483869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  <p:sldLayoutId id="2147483870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871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32" y="3586304"/>
            <a:ext cx="485979" cy="1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10" y="184179"/>
            <a:ext cx="1096846" cy="9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685" y="83452"/>
            <a:ext cx="8785625" cy="491813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/>
          <a:p>
            <a:endParaRPr lang="ru-RU" sz="16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540279" y="4595997"/>
            <a:ext cx="6787114" cy="4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0" tIns="40815" rIns="81630" bIns="40815">
            <a:spAutoFit/>
          </a:bodyPr>
          <a:lstStyle/>
          <a:p>
            <a:pPr algn="ctr" defTabSz="816008">
              <a:defRPr/>
            </a:pPr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2019</a:t>
            </a:r>
            <a:endParaRPr lang="ru-RU" sz="21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986685" y="3037515"/>
            <a:ext cx="6402931" cy="9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b="1" dirty="0" smtClean="0"/>
              <a:t>«О возможностях мобильного приложения «Проверка </a:t>
            </a:r>
            <a:r>
              <a:rPr lang="ru-RU" sz="2000" b="1" dirty="0" smtClean="0"/>
              <a:t>чеков»</a:t>
            </a:r>
            <a:endParaRPr lang="ru-RU" sz="2000" b="1" dirty="0" smtClean="0"/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57089" y="1488957"/>
            <a:ext cx="5272321" cy="184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70" tIns="42891" rIns="85770" bIns="42891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900" dirty="0" smtClean="0"/>
              <a:t>Государственный налоговый инспектор контрольного </a:t>
            </a:r>
            <a:r>
              <a:rPr lang="ru-RU" sz="1900" dirty="0"/>
              <a:t>отдела № 2</a:t>
            </a:r>
            <a:endParaRPr lang="en-US" sz="1900" dirty="0"/>
          </a:p>
          <a:p>
            <a:pPr algn="ctr"/>
            <a:r>
              <a:rPr lang="ru-RU" sz="1900" dirty="0"/>
              <a:t>Управления ФНС России по Ханты-Мансийскому автономному округу - Югре</a:t>
            </a:r>
            <a:endParaRPr lang="en-US" sz="1900" dirty="0"/>
          </a:p>
          <a:p>
            <a:pPr algn="ctr"/>
            <a:r>
              <a:rPr lang="ru-RU" sz="1900" dirty="0" smtClean="0"/>
              <a:t>Ефимов Денис Валерьевич</a:t>
            </a:r>
            <a:endParaRPr lang="ru-RU" sz="1900" dirty="0"/>
          </a:p>
          <a:p>
            <a:pPr algn="ctr" eaLnBrk="1" hangingPunct="1"/>
            <a:endParaRPr lang="ru-RU" sz="1900" dirty="0">
              <a:solidFill>
                <a:srgbClr val="104E7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44151"/>
            <a:ext cx="1155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31145" y="144151"/>
            <a:ext cx="3271644" cy="503122"/>
          </a:xfrm>
          <a:prstGeom prst="rect">
            <a:avLst/>
          </a:prstGeom>
        </p:spPr>
        <p:txBody>
          <a:bodyPr wrap="square" lIns="71536" tIns="35768" rIns="71536" bIns="35768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Реформа контрольно-надзорной деятельности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3" y="1085317"/>
            <a:ext cx="5194908" cy="388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400" b="1" dirty="0"/>
              <a:t>1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0576" y="230736"/>
            <a:ext cx="8118504" cy="8545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>
            <a:normAutofit fontScale="90000"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Месторасположение </a:t>
            </a:r>
            <a:r>
              <a:rPr lang="ru-RU" sz="2400" dirty="0">
                <a:solidFill>
                  <a:srgbClr val="0070C0"/>
                </a:solidFill>
              </a:rPr>
              <a:t>на сайте ФНС России </a:t>
            </a:r>
            <a:r>
              <a:rPr lang="ru-RU" sz="2400" dirty="0" smtClean="0">
                <a:solidFill>
                  <a:srgbClr val="0070C0"/>
                </a:solidFill>
              </a:rPr>
              <a:t>информации о порядке применения ККТ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www.nalog.ru</a:t>
            </a:r>
            <a:r>
              <a:rPr lang="ru-RU" sz="2400" dirty="0" smtClean="0">
                <a:solidFill>
                  <a:srgbClr val="0070C0"/>
                </a:solidFill>
              </a:rPr>
              <a:t>)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500" b="1" dirty="0">
              <a:solidFill>
                <a:srgbClr val="0070C0"/>
              </a:solidFill>
            </a:endParaRPr>
          </a:p>
        </p:txBody>
      </p:sp>
      <p:pic>
        <p:nvPicPr>
          <p:cNvPr id="8" name="Picture 10" descr="http://kkt.cek.ru/upload/iblock/9d9/9d950c9233449eacf08605f1cbffe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29" y="3309590"/>
            <a:ext cx="1999245" cy="173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АТОЛ-POS-HUB-19- -сканер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29" y="1115565"/>
            <a:ext cx="2491231" cy="22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63" y="4650391"/>
            <a:ext cx="961138" cy="35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60" y="1115565"/>
            <a:ext cx="1035824" cy="249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74" y="3309590"/>
            <a:ext cx="842201" cy="16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 rot="20889247">
            <a:off x="1349462" y="3969165"/>
            <a:ext cx="1809751" cy="562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90424" y="287042"/>
            <a:ext cx="7758631" cy="37768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                              Скачать бесплатное приложение </a:t>
            </a:r>
            <a:br>
              <a:rPr lang="ru-RU" sz="2400" dirty="0" smtClean="0">
                <a:latin typeface="Arial Narrow" pitchFamily="34" charset="0"/>
              </a:rPr>
            </a:b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2</a:t>
            </a:r>
            <a:endParaRPr lang="ru-RU" sz="1400" b="1" dirty="0" smtClean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90424" y="707401"/>
            <a:ext cx="7758631" cy="499607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>
            <a:lvl1pPr algn="l" defTabSz="469035" rtl="0" eaLnBrk="1" latinLnBrk="0" hangingPunct="1">
              <a:lnSpc>
                <a:spcPts val="2347"/>
              </a:lnSpc>
              <a:spcBef>
                <a:spcPct val="0"/>
              </a:spcBef>
              <a:buNone/>
              <a:defRPr sz="19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Приложение доступно в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Google play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и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App Store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для скачивания на мобильное устройство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endParaRPr lang="ru-RU" sz="1800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171" y="1347216"/>
            <a:ext cx="4163568" cy="3258632"/>
          </a:xfrm>
          <a:prstGeom prst="rect">
            <a:avLst/>
          </a:prstGeom>
          <a:noFill/>
          <a:ln w="9525">
            <a:solidFill>
              <a:schemeClr val="accent4">
                <a:hueOff val="-2976513"/>
                <a:satOff val="17933"/>
                <a:lumOff val="1437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1180" y="1347217"/>
            <a:ext cx="4202404" cy="3258631"/>
          </a:xfrm>
          <a:prstGeom prst="rect">
            <a:avLst/>
          </a:prstGeom>
          <a:noFill/>
          <a:ln w="9525">
            <a:solidFill>
              <a:schemeClr val="accent4">
                <a:hueOff val="-2976513"/>
                <a:satOff val="17933"/>
                <a:lumOff val="1437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Овал 12"/>
          <p:cNvSpPr/>
          <p:nvPr/>
        </p:nvSpPr>
        <p:spPr>
          <a:xfrm>
            <a:off x="6133731" y="3242582"/>
            <a:ext cx="1257300" cy="39243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низ стрелка 15"/>
          <p:cNvSpPr/>
          <p:nvPr/>
        </p:nvSpPr>
        <p:spPr>
          <a:xfrm rot="21445859" flipV="1">
            <a:off x="3489391" y="1399421"/>
            <a:ext cx="2343575" cy="633537"/>
          </a:xfrm>
          <a:prstGeom prst="curvedUpArrow">
            <a:avLst>
              <a:gd name="adj1" fmla="val 25000"/>
              <a:gd name="adj2" fmla="val 53910"/>
              <a:gd name="adj3" fmla="val 442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2549881" y="215026"/>
            <a:ext cx="4134778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6903" tIns="23447" rIns="46903" bIns="23447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0950" fontAlgn="auto">
              <a:lnSpc>
                <a:spcPct val="100000"/>
              </a:lnSpc>
              <a:spcAft>
                <a:spcPts val="0"/>
              </a:spcAft>
            </a:pPr>
            <a:r>
              <a:rPr lang="ru-RU" sz="2200" dirty="0" smtClean="0"/>
              <a:t>Получение и</a:t>
            </a:r>
            <a:r>
              <a:rPr lang="ru-RU" sz="2200" dirty="0"/>
              <a:t> </a:t>
            </a:r>
            <a:r>
              <a:rPr lang="ru-RU" sz="2200" dirty="0" smtClean="0"/>
              <a:t>проверка чека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400" b="1" dirty="0"/>
              <a:t>3</a:t>
            </a:r>
            <a:endParaRPr lang="en-US" sz="1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294" y="969398"/>
            <a:ext cx="2192090" cy="375526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E:\99999\Рисунок-№-7.-Чек-корректен.-Источник-скриншот-с-личного-телефо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06" y="969398"/>
            <a:ext cx="2358362" cy="34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99999\Рисунок-№-10.-Сообщение-о-некорректности-чека.-Источник-скриншот-с-личного-телефо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97" y="969398"/>
            <a:ext cx="2199865" cy="37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1420726" y="4526712"/>
            <a:ext cx="1111225" cy="197950"/>
          </a:xfrm>
          <a:prstGeom prst="frame">
            <a:avLst/>
          </a:prstGeom>
          <a:solidFill>
            <a:srgbClr val="FF2D2D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668870" y="318658"/>
            <a:ext cx="7987450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6903" tIns="23447" rIns="46903" bIns="23447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0950" fontAlgn="auto">
              <a:lnSpc>
                <a:spcPct val="100000"/>
              </a:lnSpc>
              <a:spcAft>
                <a:spcPts val="0"/>
              </a:spcAft>
            </a:pPr>
            <a:r>
              <a:rPr lang="ru-RU" sz="2200" dirty="0" smtClean="0"/>
              <a:t>Ввод данных кассового </a:t>
            </a:r>
            <a:r>
              <a:rPr lang="ru-RU" sz="2200" dirty="0"/>
              <a:t>чека </a:t>
            </a:r>
            <a:r>
              <a:rPr lang="ru-RU" sz="2200" dirty="0" smtClean="0"/>
              <a:t>в мобильное приложение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400" b="1" dirty="0"/>
              <a:t>4</a:t>
            </a:r>
            <a:endParaRPr lang="en-US" sz="1400" b="1" dirty="0"/>
          </a:p>
        </p:txBody>
      </p:sp>
      <p:pic>
        <p:nvPicPr>
          <p:cNvPr id="2050" name="Picture 2" descr="E:\99999\Рисунок-№-9.-Ввод-данных.-Источник-скриншот-с-личного-теле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66457"/>
            <a:ext cx="55245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39558" y="178450"/>
            <a:ext cx="7889914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6903" tIns="23447" rIns="46903" bIns="23447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0950" fontAlgn="auto">
              <a:lnSpc>
                <a:spcPct val="100000"/>
              </a:lnSpc>
              <a:spcAft>
                <a:spcPts val="0"/>
              </a:spcAft>
            </a:pPr>
            <a:r>
              <a:rPr lang="ru-RU" sz="2200" dirty="0" smtClean="0">
                <a:latin typeface="+mn-lt"/>
              </a:rPr>
              <a:t>Регистрация и персонализация </a:t>
            </a:r>
            <a:r>
              <a:rPr lang="ru-RU" sz="2200" dirty="0">
                <a:latin typeface="+mn-lt"/>
              </a:rPr>
              <a:t>в мобильном приложении ФНС России для проверки чеков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400" b="1" dirty="0"/>
              <a:t>5</a:t>
            </a:r>
            <a:endParaRPr lang="en-US" sz="1400" b="1" dirty="0"/>
          </a:p>
        </p:txBody>
      </p:sp>
      <p:pic>
        <p:nvPicPr>
          <p:cNvPr id="3074" name="Picture 2" descr="E:\99999\Рисунок-№-11.-Регистрация-в-приложении.-Источник-скриншот-с-личного-теле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9" y="957340"/>
            <a:ext cx="2290965" cy="37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488552" y="1664208"/>
            <a:ext cx="65227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242048" y="1664208"/>
            <a:ext cx="6644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E:\99999\Рисунок-№-13.-Визитная-карточка-покупателя.-Источник-скриншот-с-личного-телефо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05" y="960789"/>
            <a:ext cx="2290965" cy="36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3" y="957474"/>
            <a:ext cx="2290965" cy="370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3130861" y="1893076"/>
            <a:ext cx="2395728" cy="32308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668870" y="318658"/>
            <a:ext cx="8127658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6903" tIns="23447" rIns="46903" bIns="23447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0950" fontAlgn="auto">
              <a:lnSpc>
                <a:spcPct val="100000"/>
              </a:lnSpc>
              <a:spcAft>
                <a:spcPts val="0"/>
              </a:spcAft>
            </a:pPr>
            <a:r>
              <a:rPr lang="ru-RU" sz="2200" dirty="0" smtClean="0"/>
              <a:t> Получение выписки по кассовым чекам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400" b="1" dirty="0"/>
              <a:t>6</a:t>
            </a:r>
            <a:endParaRPr lang="en-US" sz="1400" b="1" dirty="0"/>
          </a:p>
        </p:txBody>
      </p:sp>
      <p:pic>
        <p:nvPicPr>
          <p:cNvPr id="4098" name="Picture 2" descr="E:\99999\Рисунок-№-13.-Выписка-по-имеющимся-документам.-Источник-скриншот-с-личного-теле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11" y="969398"/>
            <a:ext cx="2394597" cy="38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45" y="973035"/>
            <a:ext cx="2394597" cy="386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1395984" y="3429268"/>
            <a:ext cx="2560320" cy="32308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86894" y="1546860"/>
            <a:ext cx="7337191" cy="829353"/>
          </a:xfrm>
        </p:spPr>
        <p:txBody>
          <a:bodyPr>
            <a:normAutofit/>
          </a:bodyPr>
          <a:lstStyle/>
          <a:p>
            <a:pPr algn="ctr"/>
            <a:r>
              <a:rPr lang="ru-RU" altLang="ru-RU" sz="3000" dirty="0" smtClean="0"/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400" b="1" dirty="0" smtClean="0"/>
              <a:t>7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193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23377</TotalTime>
  <Words>72</Words>
  <Application>Microsoft Office PowerPoint</Application>
  <PresentationFormat>Экран (16:9)</PresentationFormat>
  <Paragraphs>22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Презентация PowerPoint</vt:lpstr>
      <vt:lpstr> Месторасположение на сайте ФНС России информации о порядке применения ККТ (www.nalog.ru) </vt:lpstr>
      <vt:lpstr>                               Скачать бесплатное приложение  </vt:lpstr>
      <vt:lpstr>Получение и проверка чека</vt:lpstr>
      <vt:lpstr>Ввод данных кассового чека в мобильное приложение</vt:lpstr>
      <vt:lpstr>Регистрация и персонализация в мобильном приложении ФНС России для проверки чеков</vt:lpstr>
      <vt:lpstr> Получение выписки по кассовым чекам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Крюков Максим Викторович</cp:lastModifiedBy>
  <cp:revision>931</cp:revision>
  <cp:lastPrinted>2017-12-06T13:18:59Z</cp:lastPrinted>
  <dcterms:created xsi:type="dcterms:W3CDTF">2014-02-04T14:06:09Z</dcterms:created>
  <dcterms:modified xsi:type="dcterms:W3CDTF">2019-08-23T03:51:08Z</dcterms:modified>
</cp:coreProperties>
</file>